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76"/>
  </p:normalViewPr>
  <p:slideViewPr>
    <p:cSldViewPr snapToGrid="0" snapToObjects="1">
      <p:cViewPr varScale="1">
        <p:scale>
          <a:sx n="109" d="100"/>
          <a:sy n="109" d="100"/>
        </p:scale>
        <p:origin x="63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6B2F67-AAC8-9146-9AB0-0BDCC49FC93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E58B016-1920-8343-B4B7-331DA76C450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A138496-40D4-2B4A-ABBC-B68023A2DE0A}"/>
              </a:ext>
            </a:extLst>
          </p:cNvPr>
          <p:cNvSpPr>
            <a:spLocks noGrp="1"/>
          </p:cNvSpPr>
          <p:nvPr>
            <p:ph type="dt" sz="half" idx="10"/>
          </p:nvPr>
        </p:nvSpPr>
        <p:spPr/>
        <p:txBody>
          <a:bodyPr/>
          <a:lstStyle/>
          <a:p>
            <a:fld id="{3A9B2E08-93BB-A645-9BE4-77E03EDF3D95}" type="datetimeFigureOut">
              <a:rPr lang="en-US" smtClean="0"/>
              <a:t>9/28/2021</a:t>
            </a:fld>
            <a:endParaRPr lang="en-US"/>
          </a:p>
        </p:txBody>
      </p:sp>
      <p:sp>
        <p:nvSpPr>
          <p:cNvPr id="5" name="Footer Placeholder 4">
            <a:extLst>
              <a:ext uri="{FF2B5EF4-FFF2-40B4-BE49-F238E27FC236}">
                <a16:creationId xmlns:a16="http://schemas.microsoft.com/office/drawing/2014/main" id="{114C949B-CA8A-2A47-8E8C-09D84E4057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309505-DE8F-0D40-BC36-1E65E66C1E18}"/>
              </a:ext>
            </a:extLst>
          </p:cNvPr>
          <p:cNvSpPr>
            <a:spLocks noGrp="1"/>
          </p:cNvSpPr>
          <p:nvPr>
            <p:ph type="sldNum" sz="quarter" idx="12"/>
          </p:nvPr>
        </p:nvSpPr>
        <p:spPr/>
        <p:txBody>
          <a:bodyPr/>
          <a:lstStyle/>
          <a:p>
            <a:fld id="{640976D9-A1DC-574A-885D-8A3C11E4F237}" type="slidenum">
              <a:rPr lang="en-US" smtClean="0"/>
              <a:t>‹#›</a:t>
            </a:fld>
            <a:endParaRPr lang="en-US"/>
          </a:p>
        </p:txBody>
      </p:sp>
    </p:spTree>
    <p:extLst>
      <p:ext uri="{BB962C8B-B14F-4D97-AF65-F5344CB8AC3E}">
        <p14:creationId xmlns:p14="http://schemas.microsoft.com/office/powerpoint/2010/main" val="2958490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18FD7-EFDB-0F48-BA62-777FFA397F0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63381A5-21A3-C84E-AFBB-CB569DB3DF8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17D592D-7DCF-C949-913A-DC87C907C94B}"/>
              </a:ext>
            </a:extLst>
          </p:cNvPr>
          <p:cNvSpPr>
            <a:spLocks noGrp="1"/>
          </p:cNvSpPr>
          <p:nvPr>
            <p:ph type="dt" sz="half" idx="10"/>
          </p:nvPr>
        </p:nvSpPr>
        <p:spPr/>
        <p:txBody>
          <a:bodyPr/>
          <a:lstStyle/>
          <a:p>
            <a:fld id="{3A9B2E08-93BB-A645-9BE4-77E03EDF3D95}" type="datetimeFigureOut">
              <a:rPr lang="en-US" smtClean="0"/>
              <a:t>9/28/2021</a:t>
            </a:fld>
            <a:endParaRPr lang="en-US"/>
          </a:p>
        </p:txBody>
      </p:sp>
      <p:sp>
        <p:nvSpPr>
          <p:cNvPr id="5" name="Footer Placeholder 4">
            <a:extLst>
              <a:ext uri="{FF2B5EF4-FFF2-40B4-BE49-F238E27FC236}">
                <a16:creationId xmlns:a16="http://schemas.microsoft.com/office/drawing/2014/main" id="{CA988DF0-9551-7046-A429-948D6934EB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5D9120-17FD-5A46-95C8-2BA98A6D739F}"/>
              </a:ext>
            </a:extLst>
          </p:cNvPr>
          <p:cNvSpPr>
            <a:spLocks noGrp="1"/>
          </p:cNvSpPr>
          <p:nvPr>
            <p:ph type="sldNum" sz="quarter" idx="12"/>
          </p:nvPr>
        </p:nvSpPr>
        <p:spPr/>
        <p:txBody>
          <a:bodyPr/>
          <a:lstStyle/>
          <a:p>
            <a:fld id="{640976D9-A1DC-574A-885D-8A3C11E4F237}" type="slidenum">
              <a:rPr lang="en-US" smtClean="0"/>
              <a:t>‹#›</a:t>
            </a:fld>
            <a:endParaRPr lang="en-US"/>
          </a:p>
        </p:txBody>
      </p:sp>
    </p:spTree>
    <p:extLst>
      <p:ext uri="{BB962C8B-B14F-4D97-AF65-F5344CB8AC3E}">
        <p14:creationId xmlns:p14="http://schemas.microsoft.com/office/powerpoint/2010/main" val="29267302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F155DC7-098A-1F46-9E94-6CC564FA9AA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9E634B8-31EA-6F43-BDC2-C2362F55570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8243AA-883E-9049-B7EF-1DB67DD8876B}"/>
              </a:ext>
            </a:extLst>
          </p:cNvPr>
          <p:cNvSpPr>
            <a:spLocks noGrp="1"/>
          </p:cNvSpPr>
          <p:nvPr>
            <p:ph type="dt" sz="half" idx="10"/>
          </p:nvPr>
        </p:nvSpPr>
        <p:spPr/>
        <p:txBody>
          <a:bodyPr/>
          <a:lstStyle/>
          <a:p>
            <a:fld id="{3A9B2E08-93BB-A645-9BE4-77E03EDF3D95}" type="datetimeFigureOut">
              <a:rPr lang="en-US" smtClean="0"/>
              <a:t>9/28/2021</a:t>
            </a:fld>
            <a:endParaRPr lang="en-US"/>
          </a:p>
        </p:txBody>
      </p:sp>
      <p:sp>
        <p:nvSpPr>
          <p:cNvPr id="5" name="Footer Placeholder 4">
            <a:extLst>
              <a:ext uri="{FF2B5EF4-FFF2-40B4-BE49-F238E27FC236}">
                <a16:creationId xmlns:a16="http://schemas.microsoft.com/office/drawing/2014/main" id="{DD103FDD-8D9A-DE49-9497-EFC3339B05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30045E-994E-BA43-9440-1D6F4A2AB13E}"/>
              </a:ext>
            </a:extLst>
          </p:cNvPr>
          <p:cNvSpPr>
            <a:spLocks noGrp="1"/>
          </p:cNvSpPr>
          <p:nvPr>
            <p:ph type="sldNum" sz="quarter" idx="12"/>
          </p:nvPr>
        </p:nvSpPr>
        <p:spPr/>
        <p:txBody>
          <a:bodyPr/>
          <a:lstStyle/>
          <a:p>
            <a:fld id="{640976D9-A1DC-574A-885D-8A3C11E4F237}" type="slidenum">
              <a:rPr lang="en-US" smtClean="0"/>
              <a:t>‹#›</a:t>
            </a:fld>
            <a:endParaRPr lang="en-US"/>
          </a:p>
        </p:txBody>
      </p:sp>
    </p:spTree>
    <p:extLst>
      <p:ext uri="{BB962C8B-B14F-4D97-AF65-F5344CB8AC3E}">
        <p14:creationId xmlns:p14="http://schemas.microsoft.com/office/powerpoint/2010/main" val="26062430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787B2A-9A9B-FC48-BCF3-F1A8C023811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0219908-DDA2-514F-AB56-AEE7A0EFB38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A21DD00-CB29-C74C-8889-A27B0CEF3A5A}"/>
              </a:ext>
            </a:extLst>
          </p:cNvPr>
          <p:cNvSpPr>
            <a:spLocks noGrp="1"/>
          </p:cNvSpPr>
          <p:nvPr>
            <p:ph type="dt" sz="half" idx="10"/>
          </p:nvPr>
        </p:nvSpPr>
        <p:spPr/>
        <p:txBody>
          <a:bodyPr/>
          <a:lstStyle/>
          <a:p>
            <a:fld id="{3A9B2E08-93BB-A645-9BE4-77E03EDF3D95}" type="datetimeFigureOut">
              <a:rPr lang="en-US" smtClean="0"/>
              <a:t>9/28/2021</a:t>
            </a:fld>
            <a:endParaRPr lang="en-US"/>
          </a:p>
        </p:txBody>
      </p:sp>
      <p:sp>
        <p:nvSpPr>
          <p:cNvPr id="5" name="Footer Placeholder 4">
            <a:extLst>
              <a:ext uri="{FF2B5EF4-FFF2-40B4-BE49-F238E27FC236}">
                <a16:creationId xmlns:a16="http://schemas.microsoft.com/office/drawing/2014/main" id="{96F3FB5E-DCBE-4A48-B769-E2073F1362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A7F34C-CA1D-DF49-8FC3-1E3B8ABECFBC}"/>
              </a:ext>
            </a:extLst>
          </p:cNvPr>
          <p:cNvSpPr>
            <a:spLocks noGrp="1"/>
          </p:cNvSpPr>
          <p:nvPr>
            <p:ph type="sldNum" sz="quarter" idx="12"/>
          </p:nvPr>
        </p:nvSpPr>
        <p:spPr/>
        <p:txBody>
          <a:bodyPr/>
          <a:lstStyle/>
          <a:p>
            <a:fld id="{640976D9-A1DC-574A-885D-8A3C11E4F237}" type="slidenum">
              <a:rPr lang="en-US" smtClean="0"/>
              <a:t>‹#›</a:t>
            </a:fld>
            <a:endParaRPr lang="en-US"/>
          </a:p>
        </p:txBody>
      </p:sp>
    </p:spTree>
    <p:extLst>
      <p:ext uri="{BB962C8B-B14F-4D97-AF65-F5344CB8AC3E}">
        <p14:creationId xmlns:p14="http://schemas.microsoft.com/office/powerpoint/2010/main" val="359529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30902-6DA0-6D48-ADF9-815E3F56D64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409B7F4-32D8-2845-839A-49EF5E2160F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A8E8200-D907-234C-9A61-7FBABC638CBF}"/>
              </a:ext>
            </a:extLst>
          </p:cNvPr>
          <p:cNvSpPr>
            <a:spLocks noGrp="1"/>
          </p:cNvSpPr>
          <p:nvPr>
            <p:ph type="dt" sz="half" idx="10"/>
          </p:nvPr>
        </p:nvSpPr>
        <p:spPr/>
        <p:txBody>
          <a:bodyPr/>
          <a:lstStyle/>
          <a:p>
            <a:fld id="{3A9B2E08-93BB-A645-9BE4-77E03EDF3D95}" type="datetimeFigureOut">
              <a:rPr lang="en-US" smtClean="0"/>
              <a:t>9/28/2021</a:t>
            </a:fld>
            <a:endParaRPr lang="en-US"/>
          </a:p>
        </p:txBody>
      </p:sp>
      <p:sp>
        <p:nvSpPr>
          <p:cNvPr id="5" name="Footer Placeholder 4">
            <a:extLst>
              <a:ext uri="{FF2B5EF4-FFF2-40B4-BE49-F238E27FC236}">
                <a16:creationId xmlns:a16="http://schemas.microsoft.com/office/drawing/2014/main" id="{BCAB66D7-EC67-F34C-A6C9-D7B9EFB0E2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3F3DA9-D601-CD47-BAB4-6E76C52C1618}"/>
              </a:ext>
            </a:extLst>
          </p:cNvPr>
          <p:cNvSpPr>
            <a:spLocks noGrp="1"/>
          </p:cNvSpPr>
          <p:nvPr>
            <p:ph type="sldNum" sz="quarter" idx="12"/>
          </p:nvPr>
        </p:nvSpPr>
        <p:spPr/>
        <p:txBody>
          <a:bodyPr/>
          <a:lstStyle/>
          <a:p>
            <a:fld id="{640976D9-A1DC-574A-885D-8A3C11E4F237}" type="slidenum">
              <a:rPr lang="en-US" smtClean="0"/>
              <a:t>‹#›</a:t>
            </a:fld>
            <a:endParaRPr lang="en-US"/>
          </a:p>
        </p:txBody>
      </p:sp>
    </p:spTree>
    <p:extLst>
      <p:ext uri="{BB962C8B-B14F-4D97-AF65-F5344CB8AC3E}">
        <p14:creationId xmlns:p14="http://schemas.microsoft.com/office/powerpoint/2010/main" val="801239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028000-24BE-514E-ABF3-1F7E30B344B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90307BA-9CE5-8D4D-99C6-5F35F68E9D1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8230D8D-89B9-494B-9BFE-0B334B9466D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07D5C0C-D2E0-D546-A294-2B474496D2D0}"/>
              </a:ext>
            </a:extLst>
          </p:cNvPr>
          <p:cNvSpPr>
            <a:spLocks noGrp="1"/>
          </p:cNvSpPr>
          <p:nvPr>
            <p:ph type="dt" sz="half" idx="10"/>
          </p:nvPr>
        </p:nvSpPr>
        <p:spPr/>
        <p:txBody>
          <a:bodyPr/>
          <a:lstStyle/>
          <a:p>
            <a:fld id="{3A9B2E08-93BB-A645-9BE4-77E03EDF3D95}" type="datetimeFigureOut">
              <a:rPr lang="en-US" smtClean="0"/>
              <a:t>9/28/2021</a:t>
            </a:fld>
            <a:endParaRPr lang="en-US"/>
          </a:p>
        </p:txBody>
      </p:sp>
      <p:sp>
        <p:nvSpPr>
          <p:cNvPr id="6" name="Footer Placeholder 5">
            <a:extLst>
              <a:ext uri="{FF2B5EF4-FFF2-40B4-BE49-F238E27FC236}">
                <a16:creationId xmlns:a16="http://schemas.microsoft.com/office/drawing/2014/main" id="{6ACCF543-62A6-0247-9AE7-9874C82C04A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29CD29E-0A2B-284A-BD4F-9189384B17D1}"/>
              </a:ext>
            </a:extLst>
          </p:cNvPr>
          <p:cNvSpPr>
            <a:spLocks noGrp="1"/>
          </p:cNvSpPr>
          <p:nvPr>
            <p:ph type="sldNum" sz="quarter" idx="12"/>
          </p:nvPr>
        </p:nvSpPr>
        <p:spPr/>
        <p:txBody>
          <a:bodyPr/>
          <a:lstStyle/>
          <a:p>
            <a:fld id="{640976D9-A1DC-574A-885D-8A3C11E4F237}" type="slidenum">
              <a:rPr lang="en-US" smtClean="0"/>
              <a:t>‹#›</a:t>
            </a:fld>
            <a:endParaRPr lang="en-US"/>
          </a:p>
        </p:txBody>
      </p:sp>
    </p:spTree>
    <p:extLst>
      <p:ext uri="{BB962C8B-B14F-4D97-AF65-F5344CB8AC3E}">
        <p14:creationId xmlns:p14="http://schemas.microsoft.com/office/powerpoint/2010/main" val="32294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DB1B81-C2AE-D64D-B873-C8FDAADC160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E7B01DC-0E1A-6E4C-A59E-77663923C26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85CD635-C4B4-1B43-B3B3-AF9ACA47B7C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F1A7007-29A5-2443-9771-B178C0D386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95F2841-445C-AC4A-9C29-26D9B4C5961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F984A0C-B6A6-0843-BB81-01AB25DA6B3C}"/>
              </a:ext>
            </a:extLst>
          </p:cNvPr>
          <p:cNvSpPr>
            <a:spLocks noGrp="1"/>
          </p:cNvSpPr>
          <p:nvPr>
            <p:ph type="dt" sz="half" idx="10"/>
          </p:nvPr>
        </p:nvSpPr>
        <p:spPr/>
        <p:txBody>
          <a:bodyPr/>
          <a:lstStyle/>
          <a:p>
            <a:fld id="{3A9B2E08-93BB-A645-9BE4-77E03EDF3D95}" type="datetimeFigureOut">
              <a:rPr lang="en-US" smtClean="0"/>
              <a:t>9/28/2021</a:t>
            </a:fld>
            <a:endParaRPr lang="en-US"/>
          </a:p>
        </p:txBody>
      </p:sp>
      <p:sp>
        <p:nvSpPr>
          <p:cNvPr id="8" name="Footer Placeholder 7">
            <a:extLst>
              <a:ext uri="{FF2B5EF4-FFF2-40B4-BE49-F238E27FC236}">
                <a16:creationId xmlns:a16="http://schemas.microsoft.com/office/drawing/2014/main" id="{A40E5A40-110D-1543-83E8-1F384D2AFAB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9430050-9CFF-7E41-B77B-A2AEB17C154C}"/>
              </a:ext>
            </a:extLst>
          </p:cNvPr>
          <p:cNvSpPr>
            <a:spLocks noGrp="1"/>
          </p:cNvSpPr>
          <p:nvPr>
            <p:ph type="sldNum" sz="quarter" idx="12"/>
          </p:nvPr>
        </p:nvSpPr>
        <p:spPr/>
        <p:txBody>
          <a:bodyPr/>
          <a:lstStyle/>
          <a:p>
            <a:fld id="{640976D9-A1DC-574A-885D-8A3C11E4F237}" type="slidenum">
              <a:rPr lang="en-US" smtClean="0"/>
              <a:t>‹#›</a:t>
            </a:fld>
            <a:endParaRPr lang="en-US"/>
          </a:p>
        </p:txBody>
      </p:sp>
    </p:spTree>
    <p:extLst>
      <p:ext uri="{BB962C8B-B14F-4D97-AF65-F5344CB8AC3E}">
        <p14:creationId xmlns:p14="http://schemas.microsoft.com/office/powerpoint/2010/main" val="12956214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CAD446-7061-7F44-B33F-7A06477622C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63FD9C9-C296-CF4B-B735-8428FBE6DFB9}"/>
              </a:ext>
            </a:extLst>
          </p:cNvPr>
          <p:cNvSpPr>
            <a:spLocks noGrp="1"/>
          </p:cNvSpPr>
          <p:nvPr>
            <p:ph type="dt" sz="half" idx="10"/>
          </p:nvPr>
        </p:nvSpPr>
        <p:spPr/>
        <p:txBody>
          <a:bodyPr/>
          <a:lstStyle/>
          <a:p>
            <a:fld id="{3A9B2E08-93BB-A645-9BE4-77E03EDF3D95}" type="datetimeFigureOut">
              <a:rPr lang="en-US" smtClean="0"/>
              <a:t>9/28/2021</a:t>
            </a:fld>
            <a:endParaRPr lang="en-US"/>
          </a:p>
        </p:txBody>
      </p:sp>
      <p:sp>
        <p:nvSpPr>
          <p:cNvPr id="4" name="Footer Placeholder 3">
            <a:extLst>
              <a:ext uri="{FF2B5EF4-FFF2-40B4-BE49-F238E27FC236}">
                <a16:creationId xmlns:a16="http://schemas.microsoft.com/office/drawing/2014/main" id="{8F5B1B7A-F8FC-124F-AEB1-88383ED72EB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4A15826-1731-3E46-ACC6-3382A46D80AF}"/>
              </a:ext>
            </a:extLst>
          </p:cNvPr>
          <p:cNvSpPr>
            <a:spLocks noGrp="1"/>
          </p:cNvSpPr>
          <p:nvPr>
            <p:ph type="sldNum" sz="quarter" idx="12"/>
          </p:nvPr>
        </p:nvSpPr>
        <p:spPr/>
        <p:txBody>
          <a:bodyPr/>
          <a:lstStyle/>
          <a:p>
            <a:fld id="{640976D9-A1DC-574A-885D-8A3C11E4F237}" type="slidenum">
              <a:rPr lang="en-US" smtClean="0"/>
              <a:t>‹#›</a:t>
            </a:fld>
            <a:endParaRPr lang="en-US"/>
          </a:p>
        </p:txBody>
      </p:sp>
    </p:spTree>
    <p:extLst>
      <p:ext uri="{BB962C8B-B14F-4D97-AF65-F5344CB8AC3E}">
        <p14:creationId xmlns:p14="http://schemas.microsoft.com/office/powerpoint/2010/main" val="3230262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CE216A9-43F5-AD41-80C1-05899B0A7ABB}"/>
              </a:ext>
            </a:extLst>
          </p:cNvPr>
          <p:cNvSpPr>
            <a:spLocks noGrp="1"/>
          </p:cNvSpPr>
          <p:nvPr>
            <p:ph type="dt" sz="half" idx="10"/>
          </p:nvPr>
        </p:nvSpPr>
        <p:spPr/>
        <p:txBody>
          <a:bodyPr/>
          <a:lstStyle/>
          <a:p>
            <a:fld id="{3A9B2E08-93BB-A645-9BE4-77E03EDF3D95}" type="datetimeFigureOut">
              <a:rPr lang="en-US" smtClean="0"/>
              <a:t>9/28/2021</a:t>
            </a:fld>
            <a:endParaRPr lang="en-US"/>
          </a:p>
        </p:txBody>
      </p:sp>
      <p:sp>
        <p:nvSpPr>
          <p:cNvPr id="3" name="Footer Placeholder 2">
            <a:extLst>
              <a:ext uri="{FF2B5EF4-FFF2-40B4-BE49-F238E27FC236}">
                <a16:creationId xmlns:a16="http://schemas.microsoft.com/office/drawing/2014/main" id="{2D941A4C-54B2-4249-8030-B6807098A20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880B325-05BF-D141-BE23-D04BBA918E5B}"/>
              </a:ext>
            </a:extLst>
          </p:cNvPr>
          <p:cNvSpPr>
            <a:spLocks noGrp="1"/>
          </p:cNvSpPr>
          <p:nvPr>
            <p:ph type="sldNum" sz="quarter" idx="12"/>
          </p:nvPr>
        </p:nvSpPr>
        <p:spPr/>
        <p:txBody>
          <a:bodyPr/>
          <a:lstStyle/>
          <a:p>
            <a:fld id="{640976D9-A1DC-574A-885D-8A3C11E4F237}" type="slidenum">
              <a:rPr lang="en-US" smtClean="0"/>
              <a:t>‹#›</a:t>
            </a:fld>
            <a:endParaRPr lang="en-US"/>
          </a:p>
        </p:txBody>
      </p:sp>
    </p:spTree>
    <p:extLst>
      <p:ext uri="{BB962C8B-B14F-4D97-AF65-F5344CB8AC3E}">
        <p14:creationId xmlns:p14="http://schemas.microsoft.com/office/powerpoint/2010/main" val="5175967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7CCE89-E491-D441-A113-5279E987873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7324C7B-1898-1540-9B04-8AE1CEF14DE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DF2FDE3-F33B-434A-8469-6430071D9E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E9EF65D-131F-7F45-88E8-0932643FFEBF}"/>
              </a:ext>
            </a:extLst>
          </p:cNvPr>
          <p:cNvSpPr>
            <a:spLocks noGrp="1"/>
          </p:cNvSpPr>
          <p:nvPr>
            <p:ph type="dt" sz="half" idx="10"/>
          </p:nvPr>
        </p:nvSpPr>
        <p:spPr/>
        <p:txBody>
          <a:bodyPr/>
          <a:lstStyle/>
          <a:p>
            <a:fld id="{3A9B2E08-93BB-A645-9BE4-77E03EDF3D95}" type="datetimeFigureOut">
              <a:rPr lang="en-US" smtClean="0"/>
              <a:t>9/28/2021</a:t>
            </a:fld>
            <a:endParaRPr lang="en-US"/>
          </a:p>
        </p:txBody>
      </p:sp>
      <p:sp>
        <p:nvSpPr>
          <p:cNvPr id="6" name="Footer Placeholder 5">
            <a:extLst>
              <a:ext uri="{FF2B5EF4-FFF2-40B4-BE49-F238E27FC236}">
                <a16:creationId xmlns:a16="http://schemas.microsoft.com/office/drawing/2014/main" id="{EB12C326-5397-BC45-A3A1-DACA64C1460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EC9342F-80F1-B440-B399-82FE519E73C1}"/>
              </a:ext>
            </a:extLst>
          </p:cNvPr>
          <p:cNvSpPr>
            <a:spLocks noGrp="1"/>
          </p:cNvSpPr>
          <p:nvPr>
            <p:ph type="sldNum" sz="quarter" idx="12"/>
          </p:nvPr>
        </p:nvSpPr>
        <p:spPr/>
        <p:txBody>
          <a:bodyPr/>
          <a:lstStyle/>
          <a:p>
            <a:fld id="{640976D9-A1DC-574A-885D-8A3C11E4F237}" type="slidenum">
              <a:rPr lang="en-US" smtClean="0"/>
              <a:t>‹#›</a:t>
            </a:fld>
            <a:endParaRPr lang="en-US"/>
          </a:p>
        </p:txBody>
      </p:sp>
    </p:spTree>
    <p:extLst>
      <p:ext uri="{BB962C8B-B14F-4D97-AF65-F5344CB8AC3E}">
        <p14:creationId xmlns:p14="http://schemas.microsoft.com/office/powerpoint/2010/main" val="40321528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0E6ACE-70FF-0442-B112-24D09E25A14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C98D46E-7B95-1946-BC15-D5F26407F40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8CF010B-B775-0145-BDB5-6997EF0ACA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BD06014-6A01-B547-BF15-C52BE86D933C}"/>
              </a:ext>
            </a:extLst>
          </p:cNvPr>
          <p:cNvSpPr>
            <a:spLocks noGrp="1"/>
          </p:cNvSpPr>
          <p:nvPr>
            <p:ph type="dt" sz="half" idx="10"/>
          </p:nvPr>
        </p:nvSpPr>
        <p:spPr/>
        <p:txBody>
          <a:bodyPr/>
          <a:lstStyle/>
          <a:p>
            <a:fld id="{3A9B2E08-93BB-A645-9BE4-77E03EDF3D95}" type="datetimeFigureOut">
              <a:rPr lang="en-US" smtClean="0"/>
              <a:t>9/28/2021</a:t>
            </a:fld>
            <a:endParaRPr lang="en-US"/>
          </a:p>
        </p:txBody>
      </p:sp>
      <p:sp>
        <p:nvSpPr>
          <p:cNvPr id="6" name="Footer Placeholder 5">
            <a:extLst>
              <a:ext uri="{FF2B5EF4-FFF2-40B4-BE49-F238E27FC236}">
                <a16:creationId xmlns:a16="http://schemas.microsoft.com/office/drawing/2014/main" id="{047CB62B-C5E3-0841-8F7F-87917A71A6D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4930226-2BE9-D543-9221-C06481CC2715}"/>
              </a:ext>
            </a:extLst>
          </p:cNvPr>
          <p:cNvSpPr>
            <a:spLocks noGrp="1"/>
          </p:cNvSpPr>
          <p:nvPr>
            <p:ph type="sldNum" sz="quarter" idx="12"/>
          </p:nvPr>
        </p:nvSpPr>
        <p:spPr/>
        <p:txBody>
          <a:bodyPr/>
          <a:lstStyle/>
          <a:p>
            <a:fld id="{640976D9-A1DC-574A-885D-8A3C11E4F237}" type="slidenum">
              <a:rPr lang="en-US" smtClean="0"/>
              <a:t>‹#›</a:t>
            </a:fld>
            <a:endParaRPr lang="en-US"/>
          </a:p>
        </p:txBody>
      </p:sp>
    </p:spTree>
    <p:extLst>
      <p:ext uri="{BB962C8B-B14F-4D97-AF65-F5344CB8AC3E}">
        <p14:creationId xmlns:p14="http://schemas.microsoft.com/office/powerpoint/2010/main" val="19532996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20C9124-4A21-7D4B-8B77-67E77292B69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847CFDB-1FBE-914A-BCA6-9355D341970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50AAD5-52C1-5B4B-AC9F-260547BF8A5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9B2E08-93BB-A645-9BE4-77E03EDF3D95}" type="datetimeFigureOut">
              <a:rPr lang="en-US" smtClean="0"/>
              <a:t>9/28/2021</a:t>
            </a:fld>
            <a:endParaRPr lang="en-US"/>
          </a:p>
        </p:txBody>
      </p:sp>
      <p:sp>
        <p:nvSpPr>
          <p:cNvPr id="5" name="Footer Placeholder 4">
            <a:extLst>
              <a:ext uri="{FF2B5EF4-FFF2-40B4-BE49-F238E27FC236}">
                <a16:creationId xmlns:a16="http://schemas.microsoft.com/office/drawing/2014/main" id="{516B6BF3-6BE8-1945-96FF-E986A13A30F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BA7EC8F-2D54-BF42-9586-E8B7A2B52A7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0976D9-A1DC-574A-885D-8A3C11E4F237}" type="slidenum">
              <a:rPr lang="en-US" smtClean="0"/>
              <a:t>‹#›</a:t>
            </a:fld>
            <a:endParaRPr lang="en-US"/>
          </a:p>
        </p:txBody>
      </p:sp>
    </p:spTree>
    <p:extLst>
      <p:ext uri="{BB962C8B-B14F-4D97-AF65-F5344CB8AC3E}">
        <p14:creationId xmlns:p14="http://schemas.microsoft.com/office/powerpoint/2010/main" val="2914128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F56F821-04C8-6A48-8AB1-D7EA084E6F96}"/>
              </a:ext>
            </a:extLst>
          </p:cNvPr>
          <p:cNvSpPr/>
          <p:nvPr/>
        </p:nvSpPr>
        <p:spPr>
          <a:xfrm>
            <a:off x="152400" y="230138"/>
            <a:ext cx="11899900" cy="5262979"/>
          </a:xfrm>
          <a:prstGeom prst="rect">
            <a:avLst/>
          </a:prstGeom>
        </p:spPr>
        <p:txBody>
          <a:bodyPr wrap="square">
            <a:spAutoFit/>
          </a:bodyPr>
          <a:lstStyle/>
          <a:p>
            <a:r>
              <a:rPr lang="en-US" sz="4800" b="1" dirty="0">
                <a:solidFill>
                  <a:srgbClr val="000000"/>
                </a:solidFill>
                <a:latin typeface="Arial" panose="020B0604020202020204" pitchFamily="34" charset="0"/>
              </a:rPr>
              <a:t>Follow The Law and College/University Policies.</a:t>
            </a:r>
            <a:r>
              <a:rPr lang="en-US" sz="4800" dirty="0">
                <a:solidFill>
                  <a:srgbClr val="000000"/>
                </a:solidFill>
                <a:latin typeface="Arial" panose="020B0604020202020204" pitchFamily="34" charset="0"/>
              </a:rPr>
              <a:t> Above all else, every member is expected to abide by all local, state, and federal laws, in addition to any relevant college or university policies. Remember, if laws or policies conflict, you are to follow the most strict law or policy.</a:t>
            </a:r>
            <a:endParaRPr lang="en-US" sz="4800" b="0" dirty="0">
              <a:effectLst/>
            </a:endParaRPr>
          </a:p>
        </p:txBody>
      </p:sp>
    </p:spTree>
    <p:extLst>
      <p:ext uri="{BB962C8B-B14F-4D97-AF65-F5344CB8AC3E}">
        <p14:creationId xmlns:p14="http://schemas.microsoft.com/office/powerpoint/2010/main" val="36142208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B245B1D-9DEB-5F4A-AEDF-7EE4AE590203}"/>
              </a:ext>
            </a:extLst>
          </p:cNvPr>
          <p:cNvSpPr/>
          <p:nvPr/>
        </p:nvSpPr>
        <p:spPr>
          <a:xfrm>
            <a:off x="139700" y="125443"/>
            <a:ext cx="11849100" cy="5632311"/>
          </a:xfrm>
          <a:prstGeom prst="rect">
            <a:avLst/>
          </a:prstGeom>
        </p:spPr>
        <p:txBody>
          <a:bodyPr wrap="square">
            <a:spAutoFit/>
          </a:bodyPr>
          <a:lstStyle/>
          <a:p>
            <a:pPr fontAlgn="base">
              <a:buFont typeface="Arial" panose="020B0604020202020204" pitchFamily="34" charset="0"/>
              <a:buChar char="•"/>
            </a:pPr>
            <a:r>
              <a:rPr lang="en-US" sz="4000" dirty="0">
                <a:solidFill>
                  <a:srgbClr val="000000"/>
                </a:solidFill>
                <a:latin typeface="Arial" panose="020B0604020202020204" pitchFamily="34" charset="0"/>
              </a:rPr>
              <a:t>Open parties are not permitted, meaning a guest list must be established before and utilized throughout the event.</a:t>
            </a:r>
          </a:p>
          <a:p>
            <a:pPr fontAlgn="base">
              <a:buFont typeface="Arial" panose="020B0604020202020204" pitchFamily="34" charset="0"/>
              <a:buChar char="•"/>
            </a:pPr>
            <a:r>
              <a:rPr lang="en-US" sz="4000" dirty="0">
                <a:solidFill>
                  <a:srgbClr val="000000"/>
                </a:solidFill>
                <a:latin typeface="Arial" panose="020B0604020202020204" pitchFamily="34" charset="0"/>
              </a:rPr>
              <a:t>Events may not exceed a 3:1 guest-to-member ratio.</a:t>
            </a:r>
          </a:p>
          <a:p>
            <a:pPr fontAlgn="base">
              <a:buFont typeface="Arial" panose="020B0604020202020204" pitchFamily="34" charset="0"/>
              <a:buChar char="•"/>
            </a:pPr>
            <a:r>
              <a:rPr lang="en-US" sz="4000" dirty="0">
                <a:solidFill>
                  <a:srgbClr val="000000"/>
                </a:solidFill>
                <a:latin typeface="Arial" panose="020B0604020202020204" pitchFamily="34" charset="0"/>
              </a:rPr>
              <a:t>If an event is not hosted at a third-party venue, events must be BYOB (bring your own beverage). Chapters are never permitted to buy or distribute alcoholic beverages on behalf of the chapter.</a:t>
            </a:r>
          </a:p>
        </p:txBody>
      </p:sp>
    </p:spTree>
    <p:extLst>
      <p:ext uri="{BB962C8B-B14F-4D97-AF65-F5344CB8AC3E}">
        <p14:creationId xmlns:p14="http://schemas.microsoft.com/office/powerpoint/2010/main" val="7499805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B4E84EF-1AB9-5443-AB11-D4330203314D}"/>
              </a:ext>
            </a:extLst>
          </p:cNvPr>
          <p:cNvSpPr/>
          <p:nvPr/>
        </p:nvSpPr>
        <p:spPr>
          <a:xfrm>
            <a:off x="190500" y="205939"/>
            <a:ext cx="11798300" cy="6247864"/>
          </a:xfrm>
          <a:prstGeom prst="rect">
            <a:avLst/>
          </a:prstGeom>
        </p:spPr>
        <p:txBody>
          <a:bodyPr wrap="square">
            <a:spAutoFit/>
          </a:bodyPr>
          <a:lstStyle/>
          <a:p>
            <a:pPr fontAlgn="base">
              <a:buFont typeface="Arial" panose="020B0604020202020204" pitchFamily="34" charset="0"/>
              <a:buChar char="•"/>
            </a:pPr>
            <a:r>
              <a:rPr lang="en-US" sz="4000" dirty="0">
                <a:solidFill>
                  <a:srgbClr val="000000"/>
                </a:solidFill>
                <a:latin typeface="Arial" panose="020B0604020202020204" pitchFamily="34" charset="0"/>
              </a:rPr>
              <a:t>Consider hiring security for larger events.</a:t>
            </a:r>
          </a:p>
          <a:p>
            <a:pPr fontAlgn="base">
              <a:buFont typeface="Arial" panose="020B0604020202020204" pitchFamily="34" charset="0"/>
              <a:buChar char="•"/>
            </a:pPr>
            <a:r>
              <a:rPr lang="en-US" sz="4000" dirty="0">
                <a:solidFill>
                  <a:srgbClr val="000000"/>
                </a:solidFill>
                <a:latin typeface="Arial" panose="020B0604020202020204" pitchFamily="34" charset="0"/>
              </a:rPr>
              <a:t>Make sure any event themes are tasteful and do not intimidate or ridicule a person or group based on gender, ethnicity, national origin, race, sexuality, religious, or cultural practices.</a:t>
            </a:r>
          </a:p>
          <a:p>
            <a:pPr fontAlgn="base">
              <a:buFont typeface="Arial" panose="020B0604020202020204" pitchFamily="34" charset="0"/>
              <a:buChar char="•"/>
            </a:pPr>
            <a:r>
              <a:rPr lang="en-US" sz="4000" dirty="0">
                <a:solidFill>
                  <a:srgbClr val="000000"/>
                </a:solidFill>
                <a:latin typeface="Arial" panose="020B0604020202020204" pitchFamily="34" charset="0"/>
              </a:rPr>
              <a:t>The Fraternity prohibits safe or designated driver programs hosted or operated by a chapter or its members. Instead, we recommend the chapter or its guests utilize third-party ride-share programs, such as Uber or Lyft.</a:t>
            </a:r>
          </a:p>
        </p:txBody>
      </p:sp>
    </p:spTree>
    <p:extLst>
      <p:ext uri="{BB962C8B-B14F-4D97-AF65-F5344CB8AC3E}">
        <p14:creationId xmlns:p14="http://schemas.microsoft.com/office/powerpoint/2010/main" val="21888795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A36A18B-0E52-DD42-B47D-6CE70B4A369F}"/>
              </a:ext>
            </a:extLst>
          </p:cNvPr>
          <p:cNvSpPr/>
          <p:nvPr/>
        </p:nvSpPr>
        <p:spPr>
          <a:xfrm>
            <a:off x="101600" y="215037"/>
            <a:ext cx="11874500" cy="3785652"/>
          </a:xfrm>
          <a:prstGeom prst="rect">
            <a:avLst/>
          </a:prstGeom>
        </p:spPr>
        <p:txBody>
          <a:bodyPr wrap="square">
            <a:spAutoFit/>
          </a:bodyPr>
          <a:lstStyle/>
          <a:p>
            <a:r>
              <a:rPr lang="en-US" sz="4800" b="1" dirty="0">
                <a:solidFill>
                  <a:srgbClr val="000000"/>
                </a:solidFill>
                <a:latin typeface="Arial" panose="020B0604020202020204" pitchFamily="34" charset="0"/>
              </a:rPr>
              <a:t>Review Minerva’s Shield.</a:t>
            </a:r>
            <a:r>
              <a:rPr lang="en-US" sz="4800" dirty="0">
                <a:solidFill>
                  <a:srgbClr val="000000"/>
                </a:solidFill>
                <a:latin typeface="Arial" panose="020B0604020202020204" pitchFamily="34" charset="0"/>
              </a:rPr>
              <a:t> And, finally, now would be a good time for every member to review Minerva’s Shield, the Health &amp; Safety Policies of Sigma Alpha Epsilon.</a:t>
            </a:r>
            <a:endParaRPr lang="en-US" sz="4800" b="0" dirty="0">
              <a:effectLst/>
            </a:endParaRPr>
          </a:p>
        </p:txBody>
      </p:sp>
    </p:spTree>
    <p:extLst>
      <p:ext uri="{BB962C8B-B14F-4D97-AF65-F5344CB8AC3E}">
        <p14:creationId xmlns:p14="http://schemas.microsoft.com/office/powerpoint/2010/main" val="2215353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6812A0F-D321-314E-9500-D8E50D3A6CB5}"/>
              </a:ext>
            </a:extLst>
          </p:cNvPr>
          <p:cNvSpPr/>
          <p:nvPr/>
        </p:nvSpPr>
        <p:spPr>
          <a:xfrm>
            <a:off x="101600" y="16638"/>
            <a:ext cx="11963400" cy="6863417"/>
          </a:xfrm>
          <a:prstGeom prst="rect">
            <a:avLst/>
          </a:prstGeom>
        </p:spPr>
        <p:txBody>
          <a:bodyPr wrap="square">
            <a:spAutoFit/>
          </a:bodyPr>
          <a:lstStyle/>
          <a:p>
            <a:r>
              <a:rPr lang="en-US" sz="4400" b="1" dirty="0">
                <a:solidFill>
                  <a:srgbClr val="000000"/>
                </a:solidFill>
                <a:latin typeface="Arial" panose="020B0604020202020204" pitchFamily="34" charset="0"/>
              </a:rPr>
              <a:t>Good Samaritan Policy. </a:t>
            </a:r>
            <a:r>
              <a:rPr lang="en-US" sz="4400" dirty="0">
                <a:solidFill>
                  <a:srgbClr val="000000"/>
                </a:solidFill>
                <a:latin typeface="Arial" panose="020B0604020202020204" pitchFamily="34" charset="0"/>
              </a:rPr>
              <a:t>Members shouldn’t hesitate to call 911 when an individual’s actions or appearance give concern for their well-being. Any member assisting another in receiving appropriate medical care will </a:t>
            </a:r>
            <a:r>
              <a:rPr lang="en-US" sz="4400" u="sng" dirty="0">
                <a:solidFill>
                  <a:srgbClr val="000000"/>
                </a:solidFill>
                <a:latin typeface="Arial" panose="020B0604020202020204" pitchFamily="34" charset="0"/>
              </a:rPr>
              <a:t>not</a:t>
            </a:r>
            <a:r>
              <a:rPr lang="en-US" sz="4400" dirty="0">
                <a:solidFill>
                  <a:srgbClr val="000000"/>
                </a:solidFill>
                <a:latin typeface="Arial" panose="020B0604020202020204" pitchFamily="34" charset="0"/>
              </a:rPr>
              <a:t> be subject to Fraternity Service Center disciplinary action with respect to the incident. This is the case even if the members who are assisting were a contributing factor to the cause of the emergency.</a:t>
            </a:r>
            <a:endParaRPr lang="en-US" sz="4400" b="0" dirty="0">
              <a:effectLst/>
            </a:endParaRPr>
          </a:p>
        </p:txBody>
      </p:sp>
    </p:spTree>
    <p:extLst>
      <p:ext uri="{BB962C8B-B14F-4D97-AF65-F5344CB8AC3E}">
        <p14:creationId xmlns:p14="http://schemas.microsoft.com/office/powerpoint/2010/main" val="23277573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EFB84FA-F3E8-B842-A4D7-A2A1E4D94C72}"/>
              </a:ext>
            </a:extLst>
          </p:cNvPr>
          <p:cNvSpPr/>
          <p:nvPr/>
        </p:nvSpPr>
        <p:spPr>
          <a:xfrm>
            <a:off x="88900" y="69840"/>
            <a:ext cx="11938000" cy="6863417"/>
          </a:xfrm>
          <a:prstGeom prst="rect">
            <a:avLst/>
          </a:prstGeom>
        </p:spPr>
        <p:txBody>
          <a:bodyPr wrap="square">
            <a:spAutoFit/>
          </a:bodyPr>
          <a:lstStyle/>
          <a:p>
            <a:r>
              <a:rPr lang="en-US" sz="4000" b="1" dirty="0">
                <a:solidFill>
                  <a:srgbClr val="000000"/>
                </a:solidFill>
                <a:latin typeface="Arial" panose="020B0604020202020204" pitchFamily="34" charset="0"/>
              </a:rPr>
              <a:t>Hazing.</a:t>
            </a:r>
            <a:r>
              <a:rPr lang="en-US" sz="4000" dirty="0">
                <a:solidFill>
                  <a:srgbClr val="000000"/>
                </a:solidFill>
                <a:latin typeface="Arial" panose="020B0604020202020204" pitchFamily="34" charset="0"/>
              </a:rPr>
              <a:t> Hazing is illegal, morally wrong, and unbecoming of a True Gentleman. Simply put, don’t do it. If caught, you subject yourself to expulsion from the Fraternity, your college or university’s student conduct process, and civil and criminal penalties in your local jurisdiction. If you’re unclear what constitutes hazing, contact the Chapter Development team or your Fraternity &amp; Sorority Life advisor. If you suspect hazing is going on in your chapter, please immediately contact the Fraternity Service Center or 1-888-NOT-HAZE.</a:t>
            </a:r>
            <a:endParaRPr lang="en-US" sz="4000" b="0" dirty="0">
              <a:effectLst/>
            </a:endParaRPr>
          </a:p>
        </p:txBody>
      </p:sp>
    </p:spTree>
    <p:extLst>
      <p:ext uri="{BB962C8B-B14F-4D97-AF65-F5344CB8AC3E}">
        <p14:creationId xmlns:p14="http://schemas.microsoft.com/office/powerpoint/2010/main" val="20367617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DED43B1-E79A-C44B-A183-190F4F2959C0}"/>
              </a:ext>
            </a:extLst>
          </p:cNvPr>
          <p:cNvSpPr/>
          <p:nvPr/>
        </p:nvSpPr>
        <p:spPr>
          <a:xfrm>
            <a:off x="152400" y="190838"/>
            <a:ext cx="11874500" cy="4154984"/>
          </a:xfrm>
          <a:prstGeom prst="rect">
            <a:avLst/>
          </a:prstGeom>
        </p:spPr>
        <p:txBody>
          <a:bodyPr wrap="square">
            <a:spAutoFit/>
          </a:bodyPr>
          <a:lstStyle/>
          <a:p>
            <a:r>
              <a:rPr lang="en-US" sz="4400" b="1" dirty="0">
                <a:solidFill>
                  <a:srgbClr val="000000"/>
                </a:solidFill>
                <a:latin typeface="Arial" panose="020B0604020202020204" pitchFamily="34" charset="0"/>
              </a:rPr>
              <a:t>Alcohol Above 15% ABV is Prohibited. </a:t>
            </a:r>
            <a:r>
              <a:rPr lang="en-US" sz="4400" dirty="0">
                <a:solidFill>
                  <a:srgbClr val="000000"/>
                </a:solidFill>
                <a:latin typeface="Arial" panose="020B0604020202020204" pitchFamily="34" charset="0"/>
              </a:rPr>
              <a:t>Alcohol above 15% alcohol-by-volume, such as hard liquor, is prohibited at all SAE events, including those taking place at chapter houses, annex or satellite houses, as well as third-party venues.</a:t>
            </a:r>
            <a:endParaRPr lang="en-US" sz="4400" b="0" dirty="0">
              <a:effectLst/>
            </a:endParaRPr>
          </a:p>
        </p:txBody>
      </p:sp>
    </p:spTree>
    <p:extLst>
      <p:ext uri="{BB962C8B-B14F-4D97-AF65-F5344CB8AC3E}">
        <p14:creationId xmlns:p14="http://schemas.microsoft.com/office/powerpoint/2010/main" val="24031052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4246D14-7576-3045-95C4-3AA193EB9CB0}"/>
              </a:ext>
            </a:extLst>
          </p:cNvPr>
          <p:cNvSpPr/>
          <p:nvPr/>
        </p:nvSpPr>
        <p:spPr>
          <a:xfrm>
            <a:off x="139700" y="140038"/>
            <a:ext cx="11874500" cy="4524315"/>
          </a:xfrm>
          <a:prstGeom prst="rect">
            <a:avLst/>
          </a:prstGeom>
        </p:spPr>
        <p:txBody>
          <a:bodyPr wrap="square">
            <a:spAutoFit/>
          </a:bodyPr>
          <a:lstStyle/>
          <a:p>
            <a:r>
              <a:rPr lang="en-US" sz="4800" b="1" dirty="0">
                <a:solidFill>
                  <a:srgbClr val="000000"/>
                </a:solidFill>
                <a:latin typeface="Arial" panose="020B0604020202020204" pitchFamily="34" charset="0"/>
              </a:rPr>
              <a:t>Common Source Alcohol Distribution Is Prohibited.</a:t>
            </a:r>
            <a:r>
              <a:rPr lang="en-US" sz="4800" dirty="0">
                <a:solidFill>
                  <a:srgbClr val="000000"/>
                </a:solidFill>
                <a:latin typeface="Arial" panose="020B0604020202020204" pitchFamily="34" charset="0"/>
              </a:rPr>
              <a:t> Common sources of alcohol, such as punch, kegs, or cases of beer, are prohibited on chapter property or at any chapter events that are not at a third-party establishment licensed to serve alcohol.</a:t>
            </a:r>
            <a:endParaRPr lang="en-US" sz="4800" b="0" dirty="0">
              <a:effectLst/>
            </a:endParaRPr>
          </a:p>
        </p:txBody>
      </p:sp>
    </p:spTree>
    <p:extLst>
      <p:ext uri="{BB962C8B-B14F-4D97-AF65-F5344CB8AC3E}">
        <p14:creationId xmlns:p14="http://schemas.microsoft.com/office/powerpoint/2010/main" val="33147566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3DA3E49-6FFF-534E-AB28-FAE60C6D7ECC}"/>
              </a:ext>
            </a:extLst>
          </p:cNvPr>
          <p:cNvSpPr/>
          <p:nvPr/>
        </p:nvSpPr>
        <p:spPr>
          <a:xfrm>
            <a:off x="114300" y="151537"/>
            <a:ext cx="11912600" cy="4524315"/>
          </a:xfrm>
          <a:prstGeom prst="rect">
            <a:avLst/>
          </a:prstGeom>
        </p:spPr>
        <p:txBody>
          <a:bodyPr wrap="square">
            <a:spAutoFit/>
          </a:bodyPr>
          <a:lstStyle/>
          <a:p>
            <a:r>
              <a:rPr lang="en-US" sz="4800" b="1" dirty="0">
                <a:solidFill>
                  <a:srgbClr val="000000"/>
                </a:solidFill>
                <a:latin typeface="Arial" panose="020B0604020202020204" pitchFamily="34" charset="0"/>
              </a:rPr>
              <a:t>Avoid High-Risk Drinking. </a:t>
            </a:r>
            <a:r>
              <a:rPr lang="en-US" sz="4800" dirty="0">
                <a:solidFill>
                  <a:srgbClr val="000000"/>
                </a:solidFill>
                <a:latin typeface="Arial" panose="020B0604020202020204" pitchFamily="34" charset="0"/>
              </a:rPr>
              <a:t>Engaging in high-risk drinking, such as by playing drinking games, encouraging or forcing others to drink, or providing alcohol to someone who is extremely intoxicated, is strictly prohibited.</a:t>
            </a:r>
            <a:endParaRPr lang="en-US" sz="4800" b="0" dirty="0">
              <a:effectLst/>
            </a:endParaRPr>
          </a:p>
        </p:txBody>
      </p:sp>
    </p:spTree>
    <p:extLst>
      <p:ext uri="{BB962C8B-B14F-4D97-AF65-F5344CB8AC3E}">
        <p14:creationId xmlns:p14="http://schemas.microsoft.com/office/powerpoint/2010/main" val="39812610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BF133FB-BC01-F64E-AD93-C80F272F8626}"/>
              </a:ext>
            </a:extLst>
          </p:cNvPr>
          <p:cNvSpPr/>
          <p:nvPr/>
        </p:nvSpPr>
        <p:spPr>
          <a:xfrm>
            <a:off x="139700" y="132140"/>
            <a:ext cx="11887200" cy="6247864"/>
          </a:xfrm>
          <a:prstGeom prst="rect">
            <a:avLst/>
          </a:prstGeom>
        </p:spPr>
        <p:txBody>
          <a:bodyPr wrap="square">
            <a:spAutoFit/>
          </a:bodyPr>
          <a:lstStyle/>
          <a:p>
            <a:r>
              <a:rPr lang="en-US" sz="4000" b="1" dirty="0">
                <a:solidFill>
                  <a:srgbClr val="000000"/>
                </a:solidFill>
                <a:latin typeface="Arial" panose="020B0604020202020204" pitchFamily="34" charset="0"/>
              </a:rPr>
              <a:t>Drugs &amp; Controlled Substances.</a:t>
            </a:r>
            <a:r>
              <a:rPr lang="en-US" sz="4000" dirty="0">
                <a:solidFill>
                  <a:srgbClr val="000000"/>
                </a:solidFill>
                <a:latin typeface="Arial" panose="020B0604020202020204" pitchFamily="34" charset="0"/>
              </a:rPr>
              <a:t> The choice to have drugs or controlled substances on chapter property is a choice that immediately endangers your fellow brothers and chapter, as well as your surrounding community. In sum, drugs and controlled substances should not be tolerated in association with SAE in any way. If you suspect a brother’s health and safety is at risk due to an addiction to or an overdose of drugs or controlled substances, seek immediate medical attention.</a:t>
            </a:r>
            <a:endParaRPr lang="en-US" sz="4000" b="0" dirty="0">
              <a:effectLst/>
            </a:endParaRPr>
          </a:p>
        </p:txBody>
      </p:sp>
    </p:spTree>
    <p:extLst>
      <p:ext uri="{BB962C8B-B14F-4D97-AF65-F5344CB8AC3E}">
        <p14:creationId xmlns:p14="http://schemas.microsoft.com/office/powerpoint/2010/main" val="2965645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4F3770D-8630-2140-8B60-0D9316AE8879}"/>
              </a:ext>
            </a:extLst>
          </p:cNvPr>
          <p:cNvSpPr/>
          <p:nvPr/>
        </p:nvSpPr>
        <p:spPr>
          <a:xfrm>
            <a:off x="127000" y="152738"/>
            <a:ext cx="11899900" cy="4524315"/>
          </a:xfrm>
          <a:prstGeom prst="rect">
            <a:avLst/>
          </a:prstGeom>
        </p:spPr>
        <p:txBody>
          <a:bodyPr wrap="square">
            <a:spAutoFit/>
          </a:bodyPr>
          <a:lstStyle/>
          <a:p>
            <a:r>
              <a:rPr lang="en-US" sz="4800" b="1" dirty="0">
                <a:solidFill>
                  <a:srgbClr val="000000"/>
                </a:solidFill>
                <a:latin typeface="Arial" panose="020B0604020202020204" pitchFamily="34" charset="0"/>
              </a:rPr>
              <a:t>Consent.</a:t>
            </a:r>
            <a:r>
              <a:rPr lang="en-US" sz="4800" dirty="0">
                <a:solidFill>
                  <a:srgbClr val="000000"/>
                </a:solidFill>
                <a:latin typeface="Arial" panose="020B0604020202020204" pitchFamily="34" charset="0"/>
              </a:rPr>
              <a:t> Sexual interactions must be consensual, and that consent needs to be arrived at freely and without impairment. Consent must also be continuous and affirmative. You must know and follow all laws related to consent.</a:t>
            </a:r>
            <a:endParaRPr lang="en-US" sz="4800" b="0" dirty="0">
              <a:effectLst/>
            </a:endParaRPr>
          </a:p>
        </p:txBody>
      </p:sp>
    </p:spTree>
    <p:extLst>
      <p:ext uri="{BB962C8B-B14F-4D97-AF65-F5344CB8AC3E}">
        <p14:creationId xmlns:p14="http://schemas.microsoft.com/office/powerpoint/2010/main" val="19350533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26F3D60-C8B6-704E-9D85-2D037AAA034D}"/>
              </a:ext>
            </a:extLst>
          </p:cNvPr>
          <p:cNvSpPr/>
          <p:nvPr/>
        </p:nvSpPr>
        <p:spPr>
          <a:xfrm>
            <a:off x="114300" y="206445"/>
            <a:ext cx="11899900" cy="3477875"/>
          </a:xfrm>
          <a:prstGeom prst="rect">
            <a:avLst/>
          </a:prstGeom>
        </p:spPr>
        <p:txBody>
          <a:bodyPr wrap="square">
            <a:spAutoFit/>
          </a:bodyPr>
          <a:lstStyle/>
          <a:p>
            <a:r>
              <a:rPr lang="en-US" sz="4400" b="1" dirty="0">
                <a:solidFill>
                  <a:srgbClr val="000000"/>
                </a:solidFill>
                <a:latin typeface="Arial" panose="020B0604020202020204" pitchFamily="34" charset="0"/>
              </a:rPr>
              <a:t>Event Planning. </a:t>
            </a:r>
            <a:r>
              <a:rPr lang="en-US" sz="4400" dirty="0">
                <a:solidFill>
                  <a:srgbClr val="000000"/>
                </a:solidFill>
                <a:latin typeface="Arial" panose="020B0604020202020204" pitchFamily="34" charset="0"/>
              </a:rPr>
              <a:t>Plan accordingly and partner with your college, university, or Interfraternity Council to better understand their event planning policies. Here are the key things you should remember regarding event planning:</a:t>
            </a:r>
            <a:endParaRPr lang="en-US" sz="4400" b="0" dirty="0">
              <a:effectLst/>
            </a:endParaRPr>
          </a:p>
        </p:txBody>
      </p:sp>
    </p:spTree>
    <p:extLst>
      <p:ext uri="{BB962C8B-B14F-4D97-AF65-F5344CB8AC3E}">
        <p14:creationId xmlns:p14="http://schemas.microsoft.com/office/powerpoint/2010/main" val="3714938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685</Words>
  <Application>Microsoft Office PowerPoint</Application>
  <PresentationFormat>Widescreen</PresentationFormat>
  <Paragraphs>16</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Golich, Donovan Jake</dc:creator>
  <cp:lastModifiedBy>slong</cp:lastModifiedBy>
  <cp:revision>4</cp:revision>
  <dcterms:created xsi:type="dcterms:W3CDTF">2021-08-23T12:41:36Z</dcterms:created>
  <dcterms:modified xsi:type="dcterms:W3CDTF">2021-09-28T18:56:41Z</dcterms:modified>
</cp:coreProperties>
</file>